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6" r:id="rId5"/>
    <p:sldId id="279" r:id="rId6"/>
    <p:sldId id="280" r:id="rId7"/>
    <p:sldId id="281" r:id="rId8"/>
    <p:sldId id="282" r:id="rId9"/>
    <p:sldId id="259" r:id="rId10"/>
    <p:sldId id="260" r:id="rId11"/>
    <p:sldId id="278" r:id="rId12"/>
    <p:sldId id="274" r:id="rId13"/>
    <p:sldId id="272" r:id="rId14"/>
    <p:sldId id="261" r:id="rId15"/>
    <p:sldId id="262" r:id="rId16"/>
    <p:sldId id="263" r:id="rId17"/>
    <p:sldId id="267" r:id="rId18"/>
    <p:sldId id="269" r:id="rId19"/>
    <p:sldId id="270" r:id="rId20"/>
    <p:sldId id="271" r:id="rId21"/>
    <p:sldId id="273" r:id="rId22"/>
    <p:sldId id="275" r:id="rId23"/>
    <p:sldId id="276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0" autoAdjust="0"/>
    <p:restoredTop sz="94607" autoAdjust="0"/>
  </p:normalViewPr>
  <p:slideViewPr>
    <p:cSldViewPr>
      <p:cViewPr>
        <p:scale>
          <a:sx n="77" d="100"/>
          <a:sy n="77" d="100"/>
        </p:scale>
        <p:origin x="-9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qasz\AppData\Local\Temp\po&#380;ary%20traw%20procentow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>
                <a:effectLst/>
              </a:rPr>
              <a:t>Pożary traw na terenie woj. mazowieckiego od 1.01. do 11.04.2018</a:t>
            </a:r>
            <a:endParaRPr lang="pl-PL">
              <a:effectLst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7.5860176568837992E-2"/>
          <c:y val="0.18124999999999999"/>
          <c:w val="0.90616439990455744"/>
          <c:h val="0.65686211098612668"/>
        </c:manualLayout>
      </c:layout>
      <c:barChart>
        <c:barDir val="col"/>
        <c:grouping val="clustered"/>
        <c:ser>
          <c:idx val="0"/>
          <c:order val="0"/>
          <c:tx>
            <c:strRef>
              <c:f>'[pożary traw procentowo.xlsx]Arkusz1'!$B$4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dPt>
            <c:idx val="18"/>
            <c:spPr>
              <a:solidFill>
                <a:srgbClr val="0070C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>
                    <a:latin typeface="Arial Black" panose="020B0A04020102020204" pitchFamily="34" charset="0"/>
                  </a:defRPr>
                </a:pPr>
                <a:endParaRPr lang="pl-PL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'[pożary traw procentowo.xlsx]Arkusz1'!$A$5:$A$46</c:f>
              <c:strCache>
                <c:ptCount val="42"/>
                <c:pt idx="0">
                  <c:v>białobrzeski</c:v>
                </c:pt>
                <c:pt idx="1">
                  <c:v>ciechanowski</c:v>
                </c:pt>
                <c:pt idx="2">
                  <c:v>garwoliński</c:v>
                </c:pt>
                <c:pt idx="3">
                  <c:v>gostyniński</c:v>
                </c:pt>
                <c:pt idx="4">
                  <c:v>grodziski</c:v>
                </c:pt>
                <c:pt idx="5">
                  <c:v>grójecki</c:v>
                </c:pt>
                <c:pt idx="6">
                  <c:v>kozienicki</c:v>
                </c:pt>
                <c:pt idx="7">
                  <c:v>legionowski</c:v>
                </c:pt>
                <c:pt idx="8">
                  <c:v>lipski</c:v>
                </c:pt>
                <c:pt idx="9">
                  <c:v>łosicki</c:v>
                </c:pt>
                <c:pt idx="10">
                  <c:v>makowski</c:v>
                </c:pt>
                <c:pt idx="11">
                  <c:v>miński</c:v>
                </c:pt>
                <c:pt idx="12">
                  <c:v>mławski</c:v>
                </c:pt>
                <c:pt idx="13">
                  <c:v>nowodworski</c:v>
                </c:pt>
                <c:pt idx="14">
                  <c:v>ostrołęcki</c:v>
                </c:pt>
                <c:pt idx="15">
                  <c:v>Ostrołęka</c:v>
                </c:pt>
                <c:pt idx="16">
                  <c:v>ostrowski</c:v>
                </c:pt>
                <c:pt idx="17">
                  <c:v>otwocki</c:v>
                </c:pt>
                <c:pt idx="18">
                  <c:v>piaseczyński</c:v>
                </c:pt>
                <c:pt idx="19">
                  <c:v>Płock</c:v>
                </c:pt>
                <c:pt idx="20">
                  <c:v>płocki</c:v>
                </c:pt>
                <c:pt idx="21">
                  <c:v>płoński</c:v>
                </c:pt>
                <c:pt idx="22">
                  <c:v>pruszkowski</c:v>
                </c:pt>
                <c:pt idx="23">
                  <c:v>przasnyski</c:v>
                </c:pt>
                <c:pt idx="24">
                  <c:v>przysuski</c:v>
                </c:pt>
                <c:pt idx="25">
                  <c:v>pułtuski</c:v>
                </c:pt>
                <c:pt idx="26">
                  <c:v>Radom</c:v>
                </c:pt>
                <c:pt idx="27">
                  <c:v>radomski</c:v>
                </c:pt>
                <c:pt idx="28">
                  <c:v>Siedlce</c:v>
                </c:pt>
                <c:pt idx="29">
                  <c:v>siedlecki</c:v>
                </c:pt>
                <c:pt idx="30">
                  <c:v>sierpecki</c:v>
                </c:pt>
                <c:pt idx="31">
                  <c:v>sochaczewski</c:v>
                </c:pt>
                <c:pt idx="32">
                  <c:v>sokołowski</c:v>
                </c:pt>
                <c:pt idx="33">
                  <c:v>szydłowiecki</c:v>
                </c:pt>
                <c:pt idx="34">
                  <c:v>Warszawa</c:v>
                </c:pt>
                <c:pt idx="35">
                  <c:v>warszawski zachodni</c:v>
                </c:pt>
                <c:pt idx="36">
                  <c:v>węgrowski</c:v>
                </c:pt>
                <c:pt idx="37">
                  <c:v>wołomiński</c:v>
                </c:pt>
                <c:pt idx="38">
                  <c:v>wyszkowski</c:v>
                </c:pt>
                <c:pt idx="39">
                  <c:v>zwoleński</c:v>
                </c:pt>
                <c:pt idx="40">
                  <c:v>żuromiński</c:v>
                </c:pt>
                <c:pt idx="41">
                  <c:v>żyrardowski</c:v>
                </c:pt>
              </c:strCache>
            </c:strRef>
          </c:cat>
          <c:val>
            <c:numRef>
              <c:f>'[pożary traw procentowo.xlsx]Arkusz1'!$B$5:$B$46</c:f>
              <c:numCache>
                <c:formatCode>General</c:formatCode>
                <c:ptCount val="42"/>
                <c:pt idx="0">
                  <c:v>19</c:v>
                </c:pt>
                <c:pt idx="1">
                  <c:v>24</c:v>
                </c:pt>
                <c:pt idx="2">
                  <c:v>22</c:v>
                </c:pt>
                <c:pt idx="3">
                  <c:v>24</c:v>
                </c:pt>
                <c:pt idx="4">
                  <c:v>49</c:v>
                </c:pt>
                <c:pt idx="5">
                  <c:v>65</c:v>
                </c:pt>
                <c:pt idx="6">
                  <c:v>39</c:v>
                </c:pt>
                <c:pt idx="7">
                  <c:v>75</c:v>
                </c:pt>
                <c:pt idx="8">
                  <c:v>5</c:v>
                </c:pt>
                <c:pt idx="9">
                  <c:v>4</c:v>
                </c:pt>
                <c:pt idx="10">
                  <c:v>12</c:v>
                </c:pt>
                <c:pt idx="11">
                  <c:v>70</c:v>
                </c:pt>
                <c:pt idx="12">
                  <c:v>20</c:v>
                </c:pt>
                <c:pt idx="13">
                  <c:v>125</c:v>
                </c:pt>
                <c:pt idx="14">
                  <c:v>40</c:v>
                </c:pt>
                <c:pt idx="15">
                  <c:v>8</c:v>
                </c:pt>
                <c:pt idx="16">
                  <c:v>65</c:v>
                </c:pt>
                <c:pt idx="17">
                  <c:v>115</c:v>
                </c:pt>
                <c:pt idx="18">
                  <c:v>147</c:v>
                </c:pt>
                <c:pt idx="19">
                  <c:v>23</c:v>
                </c:pt>
                <c:pt idx="20">
                  <c:v>42</c:v>
                </c:pt>
                <c:pt idx="21">
                  <c:v>42</c:v>
                </c:pt>
                <c:pt idx="22">
                  <c:v>42</c:v>
                </c:pt>
                <c:pt idx="23">
                  <c:v>8</c:v>
                </c:pt>
                <c:pt idx="24">
                  <c:v>33</c:v>
                </c:pt>
                <c:pt idx="25">
                  <c:v>25</c:v>
                </c:pt>
                <c:pt idx="26">
                  <c:v>76</c:v>
                </c:pt>
                <c:pt idx="27">
                  <c:v>128</c:v>
                </c:pt>
                <c:pt idx="28">
                  <c:v>10</c:v>
                </c:pt>
                <c:pt idx="29">
                  <c:v>27</c:v>
                </c:pt>
                <c:pt idx="30">
                  <c:v>26</c:v>
                </c:pt>
                <c:pt idx="31">
                  <c:v>117</c:v>
                </c:pt>
                <c:pt idx="32">
                  <c:v>17</c:v>
                </c:pt>
                <c:pt idx="33">
                  <c:v>78</c:v>
                </c:pt>
                <c:pt idx="34">
                  <c:v>99</c:v>
                </c:pt>
                <c:pt idx="35">
                  <c:v>47</c:v>
                </c:pt>
                <c:pt idx="36">
                  <c:v>42</c:v>
                </c:pt>
                <c:pt idx="37">
                  <c:v>248</c:v>
                </c:pt>
                <c:pt idx="38">
                  <c:v>81</c:v>
                </c:pt>
                <c:pt idx="39">
                  <c:v>2</c:v>
                </c:pt>
                <c:pt idx="40">
                  <c:v>10</c:v>
                </c:pt>
                <c:pt idx="4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2F-478C-BACE-5614E5FB0DB9}"/>
            </c:ext>
          </c:extLst>
        </c:ser>
        <c:dLbls>
          <c:showVal val="1"/>
        </c:dLbls>
        <c:axId val="56091008"/>
        <c:axId val="41676800"/>
      </c:barChart>
      <c:catAx>
        <c:axId val="560910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41676800"/>
        <c:crosses val="autoZero"/>
        <c:auto val="1"/>
        <c:lblAlgn val="ctr"/>
        <c:lblOffset val="100"/>
      </c:catAx>
      <c:valAx>
        <c:axId val="41676800"/>
        <c:scaling>
          <c:orientation val="minMax"/>
        </c:scaling>
        <c:axPos val="l"/>
        <c:majorGridlines/>
        <c:numFmt formatCode="General" sourceLinked="1"/>
        <c:tickLblPos val="nextTo"/>
        <c:crossAx val="5609100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02031-1473-4CD7-ACEE-2EE8F6FAEAFB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Nie dla wypalnia traw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81673-5A9A-45B4-81F4-8A87C4844D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803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B9D0B-6356-492C-81E3-E0AFCD03CC57}" type="datetimeFigureOut">
              <a:rPr lang="pl-PL" smtClean="0"/>
              <a:pPr/>
              <a:t>2018-04-17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Nie dla wypalnia traw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43910-FC66-4BBA-82ED-A6EC2840AA7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80272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43910-FC66-4BBA-82ED-A6EC2840AA7B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8218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43910-FC66-4BBA-82ED-A6EC2840AA7B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0118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43910-FC66-4BBA-82ED-A6EC2840AA7B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756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30FA-AAB0-47F1-9A4E-A6FA36B90E24}" type="datetime1">
              <a:rPr lang="pl-PL" smtClean="0"/>
              <a:pPr/>
              <a:t>2018-04-17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Nie dla wypalania traw</a:t>
            </a:r>
            <a:endParaRPr lang="pl-PL" dirty="0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7DD57-14A6-479F-A996-5C053A60433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9940-B2E6-4D63-A2D9-3A07FD5782F3}" type="datetime1">
              <a:rPr lang="pl-PL" smtClean="0"/>
              <a:pPr/>
              <a:t>2018-04-17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Nie dla wypalania traw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977DD57-14A6-479F-A996-5C053A60433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D733-B599-4905-8CDC-C433086A0E20}" type="datetime1">
              <a:rPr lang="pl-PL" smtClean="0"/>
              <a:pPr/>
              <a:t>2018-04-17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Nie dla wypalania traw</a:t>
            </a:r>
            <a:endParaRPr lang="pl-PL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1CFB-BD34-48EC-8499-57B988C92FF4}" type="datetime1">
              <a:rPr lang="pl-PL" smtClean="0"/>
              <a:pPr/>
              <a:t>2018-04-17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Nie dla wypalania traw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977DD57-14A6-479F-A996-5C053A60433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Nie dla wypalania traw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E3E-CB2C-4ACF-8B99-F8786874F5B6}" type="datetime1">
              <a:rPr lang="pl-PL" smtClean="0"/>
              <a:pPr/>
              <a:t>2018-04-17</a:t>
            </a:fld>
            <a:endParaRPr lang="pl-PL" dirty="0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7DD57-14A6-479F-A996-5C053A60433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7EC2327-E8F6-4178-A9AB-6734041A841F}" type="datetime1">
              <a:rPr lang="pl-PL" smtClean="0"/>
              <a:pPr/>
              <a:t>2018-04-17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Nie dla wypalania traw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2570-8804-4085-9A9E-0DE85ADA11B9}" type="datetime1">
              <a:rPr lang="pl-PL" smtClean="0"/>
              <a:pPr/>
              <a:t>2018-04-17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pl-PL" smtClean="0"/>
              <a:t>Nie dla wypalania traw</a:t>
            </a:r>
            <a:endParaRPr lang="pl-PL" dirty="0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977DD57-14A6-479F-A996-5C053A60433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7872-4044-4609-8083-D0247B5BA71C}" type="datetime1">
              <a:rPr lang="pl-PL" smtClean="0"/>
              <a:pPr/>
              <a:t>2018-04-17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Nie dla wypalania traw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977DD57-14A6-479F-A996-5C053A60433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0FC-97D4-40DB-A453-909C7D392D60}" type="datetime1">
              <a:rPr lang="pl-PL" smtClean="0"/>
              <a:pPr/>
              <a:t>2018-04-17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Nie dla wypalania traw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77DD57-14A6-479F-A996-5C053A60433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7DD57-14A6-479F-A996-5C053A60433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14E9-3DCB-4D56-B53C-3423C9C29AD2}" type="datetime1">
              <a:rPr lang="pl-PL" smtClean="0"/>
              <a:pPr/>
              <a:t>2018-04-17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pl-PL" smtClean="0"/>
              <a:t>Nie dla wypalania traw</a:t>
            </a:r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977DD57-14A6-479F-A996-5C053A60433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72FEB67-FE52-445B-B15F-15FC099CDB95}" type="datetime1">
              <a:rPr lang="pl-PL" smtClean="0"/>
              <a:pPr/>
              <a:t>2018-04-17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pl-PL" smtClean="0"/>
              <a:t>Nie dla wypalania traw</a:t>
            </a:r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7E083BC-D7E8-481D-B3A6-6CB72DAB1CFC}" type="datetime1">
              <a:rPr lang="pl-PL" smtClean="0"/>
              <a:pPr/>
              <a:t>2018-04-17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Nie dla wypalania traw</a:t>
            </a:r>
            <a:endParaRPr lang="pl-PL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7DD57-14A6-479F-A996-5C053A60433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420888"/>
            <a:ext cx="1224136" cy="12241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4306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475656" y="4365104"/>
            <a:ext cx="60589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POŻAROM TRAW</a:t>
            </a:r>
            <a:endParaRPr lang="pl-PL" sz="6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04664"/>
            <a:ext cx="3456384" cy="345638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35000" decel="3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1.48148E-6 C 0.02239 1.48148E-6 0.04132 0.00787 0.05139 0.02037 L 0.07465 0.04838 C 0.07934 0.05463 0.03906 0.05972 0.09774 0.05717 C 0.15607 0.05532 0.42222 0.0456 0.42413 0.03356 C 0.42222 0.02361 0.15607 0.01944 0.09774 0.01829 C 0.03906 0.0169 0.07934 0.02245 0.07465 0.02754 L 0.05139 0.05579 C 0.04479 0.10254 0.33646 0.28495 0.32899 0.36991 C 0.3217 0.45509 0.02187 0.6081 0.00746 0.56551 C -0.05208 0.55694 -0.31702 0.46412 -0.32691 0.37917 C -0.33698 0.29421 -0.04445 0.10417 -0.05226 0.05579 L -0.07552 0.02754 C -0.08056 0.02245 -0.04236 0.01597 -0.09827 0.01829 C -0.15521 0.0206 -0.41302 0.03079 -0.41354 0.0412 C -0.41302 0.05301 -0.15521 0.05602 -0.09827 0.05717 C -0.04236 0.05856 -0.08056 0.05463 -0.07552 0.04838 L -0.05226 0.02037 C -0.04271 0.00787 -0.02344 1.48148E-6 -0.00018 1.48148E-6 Z " pathEditMode="relative" rAng="0" ptsTypes="AAAAAAAAAAAAAAAAAAA">
                                      <p:cBhvr>
                                        <p:cTn id="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2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4" presetClass="path" presetSubtype="0" accel="35000" decel="3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1.48148E-6 C 0.02239 1.48148E-6 0.04132 0.00787 0.05139 0.02037 L 0.07465 0.04838 C 0.07934 0.05463 0.03906 0.05972 0.09774 0.05717 C 0.15607 0.05532 0.42222 0.0456 0.42413 0.03356 C 0.42222 0.02361 0.15607 0.01944 0.09774 0.01829 C 0.03906 0.0169 0.07934 0.02245 0.07465 0.02754 L 0.05139 0.05579 C 0.04479 0.10254 0.33646 0.28495 0.32899 0.36991 C 0.3217 0.45509 0.02187 0.6081 0.00746 0.56551 C -0.05208 0.55694 -0.31702 0.46412 -0.32691 0.37917 C -0.33698 0.29421 -0.04445 0.10417 -0.05226 0.05579 L -0.07552 0.02754 C -0.08056 0.02245 -0.04236 0.01597 -0.09827 0.01829 C -0.15521 0.0206 -0.41302 0.03079 -0.41354 0.0412 C -0.41302 0.05301 -0.15521 0.05602 -0.09827 0.05717 C -0.04236 0.05856 -0.08056 0.05463 -0.07552 0.04838 L -0.05226 0.02037 C -0.04271 0.00787 -0.02344 1.48148E-6 -0.00018 1.48148E-6 Z " pathEditMode="relative" rAng="0" ptsTypes="AAAAAAAAAAAAAAAAAAA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785794"/>
            <a:ext cx="2438400" cy="5462606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Gwałtowna zmiana kierunku wiatru sprawia, że pożar przenosi się na pobliskie zabudowania stanowiąc zagrożenie dla życia, zdrowia i dobytku mieszkańców.</a:t>
            </a:r>
            <a:endParaRPr lang="pl-PL" sz="2800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47152"/>
            <a:ext cx="1097204" cy="1097204"/>
          </a:xfrm>
          <a:prstGeom prst="rect">
            <a:avLst/>
          </a:prstGeom>
        </p:spPr>
      </p:pic>
      <p:pic>
        <p:nvPicPr>
          <p:cNvPr id="15" name="Obraz 3" descr="229202_1332958115_2ac8_p.jpeg"/>
          <p:cNvPicPr>
            <a:picLocks noChangeAspect="1"/>
          </p:cNvPicPr>
          <p:nvPr/>
        </p:nvPicPr>
        <p:blipFill>
          <a:blip r:embed="rId3" cstate="print"/>
          <a:srcRect l="4167" r="4167"/>
          <a:stretch>
            <a:fillRect/>
          </a:stretch>
        </p:blipFill>
        <p:spPr bwMode="auto">
          <a:xfrm>
            <a:off x="2915816" y="1628800"/>
            <a:ext cx="5867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C 0.18212 4.44444E-6 0.33073 0.11018 0.33073 0.24606 C 0.33073 0.38194 0.18212 0.49236 -2.77778E-6 0.49236 C -0.18281 0.49236 -0.33073 0.38194 -0.33073 0.24606 C -0.33073 0.11018 -0.18281 4.44444E-6 -2.77778E-6 4.44444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prędkość i intensywność  rozprzestrzeniana się pożaru duży wpływ ma siła i kierunek wiatru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6" r="4416"/>
          <a:stretch>
            <a:fillRect/>
          </a:stretch>
        </p:blipFill>
        <p:spPr/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Prędkość rozprzestrzeniania się pożaru traw wynosi ponad </a:t>
            </a:r>
            <a:r>
              <a:rPr lang="pl-PL" sz="2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km/h</a:t>
            </a:r>
            <a:r>
              <a:rPr lang="pl-P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dla porównania szybki bieg to około </a:t>
            </a:r>
            <a:r>
              <a:rPr lang="pl-PL" sz="2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km/h </a:t>
            </a:r>
            <a:r>
              <a:rPr lang="pl-P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szybka jazda na rowerze </a:t>
            </a:r>
            <a:r>
              <a:rPr lang="pl-PL" sz="2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30km/h.</a:t>
            </a:r>
            <a:endParaRPr lang="pl-PL" sz="2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57200"/>
            <a:ext cx="1097204" cy="10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1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C 0.17153 2.22222E-6 0.31111 0.10694 0.31111 0.23889 C 0.31111 0.37106 0.17153 0.47824 -2.22222E-6 0.47824 C -0.17187 0.47824 -0.31094 0.37106 -0.31094 0.23889 C -0.31094 0.10694 -0.17187 2.22222E-6 -2.22222E-6 2.22222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B</a:t>
            </a: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</a:rPr>
              <a:t>ezmyślność </a:t>
            </a:r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 ludzi wypalających trawy może doprowadzić do narażenia życia, zdrowia  ludzi i zwierząt a także do zniszczenia budynków mieszkalnych </a:t>
            </a:r>
            <a:endParaRPr lang="pl-PL" sz="2800" dirty="0" smtClean="0">
              <a:latin typeface="Calibri" pitchFamily="34" charset="0"/>
            </a:endParaRPr>
          </a:p>
          <a:p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5473" y="441998"/>
            <a:ext cx="1097204" cy="1097204"/>
          </a:xfrm>
          <a:prstGeom prst="rect">
            <a:avLst/>
          </a:prstGeom>
        </p:spPr>
      </p:pic>
      <p:pic>
        <p:nvPicPr>
          <p:cNvPr id="12" name="Obraz 1" descr="0.626434001332324445Zdjecie0136trawy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112" r="3112"/>
          <a:stretch>
            <a:fillRect/>
          </a:stretch>
        </p:blipFill>
        <p:spPr bwMode="auto">
          <a:xfrm>
            <a:off x="2987824" y="1772816"/>
            <a:ext cx="5867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C 0.1809 -3.7037E-6 0.32812 0.1 0.32812 0.22338 C 0.32812 0.34676 0.1809 0.44699 1.66667E-6 0.44699 C -0.18108 0.44699 -0.32813 0.34676 -0.32813 0.22338 C -0.32813 0.1 -0.18108 -3.7037E-6 1.66667E-6 -3.7037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000364" y="0"/>
            <a:ext cx="6143636" cy="3371856"/>
          </a:xfrm>
        </p:spPr>
        <p:txBody>
          <a:bodyPr>
            <a:noAutofit/>
          </a:bodyPr>
          <a:lstStyle/>
          <a:p>
            <a:endParaRPr lang="pl-PL" sz="2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2"/>
          </p:nvPr>
        </p:nvSpPr>
        <p:spPr>
          <a:xfrm>
            <a:off x="214282" y="857232"/>
            <a:ext cx="2571768" cy="4786346"/>
          </a:xfrm>
        </p:spPr>
        <p:txBody>
          <a:bodyPr>
            <a:normAutofit/>
          </a:bodyPr>
          <a:lstStyle/>
          <a:p>
            <a:endParaRPr lang="pl-PL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pl-PL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Od </a:t>
            </a:r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palących się traw płoną budynki gospodarcze</a:t>
            </a:r>
            <a:endParaRPr lang="pl-PL" sz="2800" dirty="0">
              <a:latin typeface="Calibri" pitchFamily="34" charset="0"/>
            </a:endParaRPr>
          </a:p>
        </p:txBody>
      </p:sp>
      <p:pic>
        <p:nvPicPr>
          <p:cNvPr id="7" name="Obraz 1" descr="dsc048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0364" y="1142984"/>
            <a:ext cx="592935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3580" y="340851"/>
            <a:ext cx="1097204" cy="10972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18091 2.59259E-6 0.32813 0.11157 0.32813 0.24953 C 0.32813 0.3875 0.18091 0.4993 -3.05556E-6 0.4993 C -0.18107 0.4993 -0.32812 0.3875 -0.32812 0.24953 C -0.32812 0.11157 -0.18107 2.59259E-6 -3.05556E-6 2.59259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pl-PL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Mogą </a:t>
            </a:r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także doprowadzić do ograniczenia widoczności na drogach, w konsekwencji  do  kolizji i wypadków. </a:t>
            </a:r>
            <a:endParaRPr lang="pl-PL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000" r="6000"/>
          <a:stretch>
            <a:fillRect/>
          </a:stretch>
        </p:blipFill>
        <p:spPr bwMode="auto">
          <a:xfrm>
            <a:off x="2916972" y="533400"/>
            <a:ext cx="611952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533400"/>
            <a:ext cx="1097204" cy="10972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0.17968 -3.7037E-7 0.32621 0.11111 0.32621 0.24815 C 0.32621 0.38519 0.17968 0.49653 3.33333E-6 0.49653 C -0.18004 0.49653 -0.32604 0.38519 -0.32604 0.24815 C -0.32604 0.11111 -0.18004 -3.7037E-7 3.33333E-6 -3.7037E-7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Aby opanować pożar nieużytków,     angażuje się znaczną liczbę ludzi i sprzętu. Godzina pracy jednego zastępu </a:t>
            </a:r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strażaków kosztuje </a:t>
            </a:r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ok </a:t>
            </a:r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300,- zł</a:t>
            </a:r>
            <a:r>
              <a:rPr lang="en-GB" sz="2800" dirty="0" smtClean="0">
                <a:solidFill>
                  <a:srgbClr val="F8F8F8"/>
                </a:solidFill>
                <a:latin typeface="Calibri" pitchFamily="34" charset="0"/>
              </a:rPr>
              <a:t>.</a:t>
            </a:r>
            <a:r>
              <a:rPr lang="pl-PL" sz="2800" dirty="0" smtClean="0">
                <a:solidFill>
                  <a:srgbClr val="F8F8F8"/>
                </a:solidFill>
                <a:latin typeface="Calibri" pitchFamily="34" charset="0"/>
              </a:rPr>
              <a:t> </a:t>
            </a:r>
            <a:endParaRPr lang="pl-PL" sz="2800" dirty="0"/>
          </a:p>
        </p:txBody>
      </p:sp>
      <p:pic>
        <p:nvPicPr>
          <p:cNvPr id="5" name="Obraz 5" descr="640_299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074" b="11074"/>
          <a:stretch>
            <a:fillRect/>
          </a:stretch>
        </p:blipFill>
        <p:spPr bwMode="auto">
          <a:xfrm>
            <a:off x="2928926" y="1142984"/>
            <a:ext cx="607223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285720" y="6357958"/>
            <a:ext cx="3584448" cy="36576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5473" y="441998"/>
            <a:ext cx="1097204" cy="10972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C 0.18091 -4.44444E-6 0.32813 0.11019 0.32813 0.24607 C 0.32813 0.38195 0.18091 0.49237 -2.77778E-6 0.49237 C -0.18107 0.49237 -0.32812 0.38195 -0.32812 0.24607 C -0.32812 0.11019 -0.18107 -4.44444E-6 -2.77778E-6 -4.44444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Czasem potrzeba kilku zastępów by ugasić pożar.</a:t>
            </a: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W tym samym czasie strażacy mogą być potrzebni do ratowania życia i mienia w innym miejscu.</a:t>
            </a:r>
            <a:endParaRPr lang="pl-PL" sz="2800" dirty="0"/>
          </a:p>
        </p:txBody>
      </p:sp>
      <p:pic>
        <p:nvPicPr>
          <p:cNvPr id="5" name="Symbol zastępczy obrazu 4" descr="z11366865Q,Pozar-traw-na-Zalezu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093" r="4093"/>
          <a:stretch>
            <a:fillRect/>
          </a:stretch>
        </p:blipFill>
        <p:spPr bwMode="auto">
          <a:xfrm>
            <a:off x="2928926" y="1071546"/>
            <a:ext cx="601027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41998"/>
            <a:ext cx="1097204" cy="10972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C 0.17066 -4.44444E-6 0.30989 0.11065 0.30989 0.24723 C 0.30989 0.3838 0.17066 0.49468 4.16667E-6 0.49468 C -0.17084 0.49468 -0.30955 0.3838 -0.30955 0.24723 C -0.30955 0.11065 -0.17084 -4.44444E-6 4.16667E-6 -4.44444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534816" cy="5257800"/>
          </a:xfrm>
        </p:spPr>
        <p:txBody>
          <a:bodyPr/>
          <a:lstStyle/>
          <a:p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Statystyki pożarów traw w ostatnich latach na terenie kraju obrazują skalę zjawiska. Także  w powiecie piaseczyńskim są bardzo niepokojące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75399"/>
            <a:ext cx="5760640" cy="449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W 2017 roku w pożarach traw i nieużytków rolnych na terenie kraju rannych zostało 101 osób, śmierć poniosły 2 osoby. </a:t>
            </a:r>
            <a:br>
              <a:rPr lang="pl-PL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Dlatego wspólnymi siłami chcemy stawić czoła problemowi.  Wypalanie traw jest  nie tylko niebezpieczne, ale też nieopłacalne i szkodliwe.</a:t>
            </a:r>
            <a:endParaRPr lang="pl-PL" sz="2800" dirty="0" smtClean="0">
              <a:latin typeface="Calibri" pitchFamily="34" charset="0"/>
            </a:endParaRPr>
          </a:p>
          <a:p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graphicFrame>
        <p:nvGraphicFramePr>
          <p:cNvPr id="10" name="Symbol zastępczy obrazu 9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4213058607"/>
              </p:ext>
            </p:extLst>
          </p:nvPr>
        </p:nvGraphicFramePr>
        <p:xfrm>
          <a:off x="3000375" y="609600"/>
          <a:ext cx="5867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2844" y="785794"/>
            <a:ext cx="2786082" cy="5643602"/>
          </a:xfrm>
        </p:spPr>
        <p:txBody>
          <a:bodyPr>
            <a:normAutofit fontScale="55000" lnSpcReduction="20000"/>
          </a:bodyPr>
          <a:lstStyle/>
          <a:p>
            <a:pPr marL="419100" indent="-381000" eaLnBrk="0" hangingPunct="0">
              <a:lnSpc>
                <a:spcPct val="140000"/>
              </a:lnSpc>
              <a:buSzPct val="80000"/>
              <a:tabLst>
                <a:tab pos="4191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4000" dirty="0" smtClean="0">
                <a:solidFill>
                  <a:schemeClr val="tx1"/>
                </a:solidFill>
                <a:latin typeface="Calibri" pitchFamily="34" charset="0"/>
              </a:rPr>
              <a:t>Art. 82 ustawy z dnia 20 maja 1971r. Kodeksu wykroczeń (Dz. U. </a:t>
            </a:r>
            <a:br>
              <a:rPr lang="pl-PL" sz="40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4000" dirty="0" smtClean="0">
                <a:solidFill>
                  <a:schemeClr val="tx1"/>
                </a:solidFill>
                <a:latin typeface="Calibri" pitchFamily="34" charset="0"/>
              </a:rPr>
              <a:t>z 2018 r. poz.618 ) – kara aresztu, nagany lub grzywny, której wysokość w myśl art. 24, § 1 może wynosić od 20 do 5000 zł. </a:t>
            </a:r>
          </a:p>
          <a:p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5473" y="524339"/>
            <a:ext cx="1097204" cy="1097204"/>
          </a:xfrm>
          <a:prstGeom prst="rect">
            <a:avLst/>
          </a:prstGeom>
        </p:spPr>
      </p:pic>
      <p:pic>
        <p:nvPicPr>
          <p:cNvPr id="12" name="Obraz 1" descr="bilde (2)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64" b="1564"/>
          <a:stretch>
            <a:fillRect/>
          </a:stretch>
        </p:blipFill>
        <p:spPr bwMode="auto">
          <a:xfrm>
            <a:off x="2987824" y="1700808"/>
            <a:ext cx="5867400" cy="369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77556E-17 C 0.17101 2.77556E-17 0.31059 0.09537 0.31059 0.21296 C 0.31059 0.33032 0.17101 0.42593 -1.94444E-6 0.42593 C -0.17118 0.42593 -0.31007 0.33032 -0.31007 0.21296 C -0.31007 0.09537 -0.17118 2.77556E-17 -1.94444E-6 2.77556E-17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42844" y="990600"/>
            <a:ext cx="2857520" cy="5257800"/>
          </a:xfrm>
        </p:spPr>
        <p:txBody>
          <a:bodyPr>
            <a:normAutofit/>
          </a:bodyPr>
          <a:lstStyle/>
          <a:p>
            <a:endParaRPr lang="pl-PL" sz="2800" dirty="0" smtClean="0">
              <a:solidFill>
                <a:srgbClr val="FF0000"/>
              </a:solidFill>
              <a:latin typeface="Calibri" pitchFamily="34" charset="0"/>
              <a:hlinkClick r:id="rId2" action="ppaction://hlinksldjump"/>
            </a:endParaRPr>
          </a:p>
          <a:p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1.Dlaczego nie wolno wypalać traw? 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2.Jakie są skutki wypalania traw? 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3.Przepisy prawa 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4.Podsumowanie </a:t>
            </a:r>
          </a:p>
          <a:p>
            <a:endParaRPr lang="pl-PL" sz="2400" dirty="0">
              <a:latin typeface="Calibri" pitchFamily="34" charset="0"/>
            </a:endParaRPr>
          </a:p>
        </p:txBody>
      </p:sp>
      <p:pic>
        <p:nvPicPr>
          <p:cNvPr id="8" name="Obraz 6" descr="Pozar_traw_Krakowie_5707003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1373" r="11373"/>
          <a:stretch>
            <a:fillRect/>
          </a:stretch>
        </p:blipFill>
        <p:spPr bwMode="auto">
          <a:xfrm>
            <a:off x="3000375" y="1000108"/>
            <a:ext cx="58674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548680"/>
            <a:ext cx="1440160" cy="14401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35000" decel="3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1.48148E-6 C 0.02239 1.48148E-6 0.04132 0.00787 0.05139 0.02037 L 0.07465 0.04838 C 0.07934 0.05463 0.03906 0.05972 0.09774 0.05717 C 0.15607 0.05532 0.42222 0.0456 0.42413 0.03356 C 0.42222 0.02361 0.15607 0.01944 0.09774 0.01829 C 0.03906 0.0169 0.07934 0.02245 0.07465 0.02754 L 0.05139 0.05579 C 0.04479 0.10254 0.33646 0.28495 0.32899 0.36991 C 0.3217 0.45509 0.02187 0.6081 0.00746 0.56551 C -0.05208 0.55694 -0.31702 0.46412 -0.32691 0.37917 C -0.33698 0.29421 -0.04445 0.10417 -0.05226 0.05579 L -0.07552 0.02754 C -0.08056 0.02245 -0.04236 0.01597 -0.09827 0.01829 C -0.15521 0.0206 -0.41302 0.03079 -0.41354 0.0412 C -0.41302 0.05301 -0.15521 0.05602 -0.09827 0.05717 C -0.04236 0.05856 -0.08056 0.05463 -0.07552 0.04838 L -0.05226 0.02037 C -0.04271 0.00787 -0.02344 1.48148E-6 -0.00018 1.48148E-6 Z " pathEditMode="relative" rAng="0" ptsTypes="AAAAAAAAAAAAAAAAAAA">
                                      <p:cBhvr>
                                        <p:cTn id="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chemeClr val="tx1"/>
                </a:solidFill>
                <a:latin typeface="Calibri" pitchFamily="34" charset="0"/>
              </a:rPr>
              <a:t>Art. 163. § 1 </a:t>
            </a:r>
            <a:r>
              <a:rPr lang="pl-PL" b="0" dirty="0" smtClean="0">
                <a:solidFill>
                  <a:schemeClr val="tx1"/>
                </a:solidFill>
                <a:latin typeface="Calibri" pitchFamily="34" charset="0"/>
              </a:rPr>
              <a:t>Ustawa </a:t>
            </a:r>
            <a:r>
              <a:rPr lang="pl-PL" b="0" dirty="0" smtClean="0">
                <a:solidFill>
                  <a:schemeClr val="tx1"/>
                </a:solidFill>
                <a:latin typeface="Calibri" pitchFamily="34" charset="0"/>
              </a:rPr>
              <a:t>z dnia 6 czerwca 1997 r. Kodeks karny (Dz. U. z 1997r. Nr 88 poz. 553 ze zmianami)</a:t>
            </a:r>
            <a:br>
              <a:rPr lang="pl-PL" b="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pl-PL" b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0" y="714356"/>
            <a:ext cx="2928926" cy="5929354"/>
          </a:xfrm>
        </p:spPr>
        <p:txBody>
          <a:bodyPr>
            <a:normAutofit/>
          </a:bodyPr>
          <a:lstStyle/>
          <a:p>
            <a:pPr marL="419100" indent="-381000" eaLnBrk="0" hangingPunct="0">
              <a:lnSpc>
                <a:spcPct val="140000"/>
              </a:lnSpc>
              <a:buSzPct val="80000"/>
              <a:tabLst>
                <a:tab pos="4191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200" b="1" dirty="0" smtClean="0">
                <a:solidFill>
                  <a:schemeClr val="tx1"/>
                </a:solidFill>
                <a:latin typeface="Calibri" pitchFamily="34" charset="0"/>
              </a:rPr>
              <a:t>„</a:t>
            </a:r>
            <a:r>
              <a:rPr lang="pl-PL" sz="2200" b="1" dirty="0" smtClean="0">
                <a:solidFill>
                  <a:schemeClr val="tx1"/>
                </a:solidFill>
                <a:latin typeface="Calibri" pitchFamily="34" charset="0"/>
              </a:rPr>
              <a:t>Kto sprowadza zdarzenie, które zagraża życiu lub zdrowiu wielu osób albo mieniu w wielkich rozmiarach, mające postać pożaru, podlega karze pozbawienia wolności od roku do lat 10”. </a:t>
            </a:r>
          </a:p>
          <a:p>
            <a:endParaRPr lang="pl-PL" dirty="0"/>
          </a:p>
        </p:txBody>
      </p:sp>
      <p:pic>
        <p:nvPicPr>
          <p:cNvPr id="5" name="Obraz 2" descr="488_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09" r="4109"/>
          <a:stretch>
            <a:fillRect/>
          </a:stretch>
        </p:blipFill>
        <p:spPr bwMode="auto">
          <a:xfrm>
            <a:off x="2903192" y="714356"/>
            <a:ext cx="58673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57200"/>
            <a:ext cx="1097204" cy="10972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C 0.16719 2.22222E-6 0.3033 0.11157 0.3033 0.24953 C 0.3033 0.3875 0.16719 0.4993 -2.22222E-6 0.4993 C -0.16753 0.4993 -0.30312 0.3875 -0.30312 0.24953 C -0.30312 0.11157 -0.16753 2.22222E-6 -2.22222E-6 2.22222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hangingPunct="0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pl-PL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hangingPunct="0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 smtClean="0">
                <a:solidFill>
                  <a:schemeClr val="tx1"/>
                </a:solidFill>
                <a:latin typeface="Calibri" pitchFamily="34" charset="0"/>
              </a:rPr>
              <a:t>Apelujemy</a:t>
            </a: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</a:rPr>
              <a:t>o rozsądek !!!       </a:t>
            </a:r>
          </a:p>
          <a:p>
            <a:pPr hangingPunct="0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</a:rPr>
              <a:t>Przestrzegamy przed zagrożeniami wynikającymi z wypalania roślinności.</a:t>
            </a:r>
            <a:r>
              <a:rPr lang="en-GB" sz="11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GB" sz="11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GB" sz="800" dirty="0" smtClean="0">
                <a:solidFill>
                  <a:srgbClr val="F8F8F8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" name="Obraz 2" descr="mg_24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44" r="4144"/>
          <a:stretch>
            <a:fillRect/>
          </a:stretch>
        </p:blipFill>
        <p:spPr bwMode="auto">
          <a:xfrm>
            <a:off x="3000364" y="1000108"/>
            <a:ext cx="58674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03677"/>
            <a:ext cx="1097204" cy="10972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0.16268 -4.07407E-6 0.29531 0.11158 0.29531 0.24954 C 0.29531 0.3875 0.16268 0.49931 -2.22222E-6 0.49931 C -0.16302 0.49931 -0.29514 0.3875 -0.29514 0.24954 C -0.29514 0.11158 -0.16302 -4.07407E-6 -2.22222E-6 -4.07407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82868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OSP Bobrowiec\1_procent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8465382" cy="27711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2844" y="857232"/>
            <a:ext cx="2714676" cy="5857916"/>
          </a:xfrm>
        </p:spPr>
        <p:txBody>
          <a:bodyPr>
            <a:normAutofit fontScale="85000" lnSpcReduction="10000"/>
          </a:bodyPr>
          <a:lstStyle/>
          <a:p>
            <a:r>
              <a:rPr lang="pl-PL" sz="3300" dirty="0" smtClean="0">
                <a:solidFill>
                  <a:schemeClr val="tx1"/>
                </a:solidFill>
                <a:latin typeface="Calibri" pitchFamily="34" charset="0"/>
              </a:rPr>
              <a:t>Wypalanie traw nie jest korzystne dla gleby. Ziemia wyjaławia się i ograniczeniu ulegają bardzo ważne dla gleby procesy: naturalny rozkład resztek roślinnych oraz asymilacja azotu z powietrza. </a:t>
            </a:r>
            <a:endParaRPr lang="pl-PL" sz="3300" dirty="0" smtClean="0">
              <a:latin typeface="Calibri" pitchFamily="34" charset="0"/>
            </a:endParaRPr>
          </a:p>
          <a:p>
            <a:r>
              <a:rPr lang="pl-PL" sz="2800" dirty="0" smtClean="0">
                <a:solidFill>
                  <a:srgbClr val="262626"/>
                </a:solidFill>
                <a:latin typeface="Calibri" pitchFamily="34" charset="0"/>
              </a:rPr>
              <a:t>	</a:t>
            </a:r>
            <a:endParaRPr lang="pl-PL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pl-PL" sz="2800" dirty="0">
              <a:latin typeface="Calibri" pitchFamily="34" charset="0"/>
            </a:endParaRPr>
          </a:p>
        </p:txBody>
      </p:sp>
      <p:pic>
        <p:nvPicPr>
          <p:cNvPr id="6" name="Obraz 2" descr="0d31f64355bca60cf978396a315fbb554ae9afb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32" r="732"/>
          <a:stretch>
            <a:fillRect/>
          </a:stretch>
        </p:blipFill>
        <p:spPr bwMode="auto">
          <a:xfrm>
            <a:off x="3000364" y="1071546"/>
            <a:ext cx="58674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518590"/>
            <a:ext cx="1097204" cy="10972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2619E-17 C 0.17483 2.52619E-17 0.31701 0.12894 0.31701 0.28819 C 0.31701 0.44745 0.17483 0.57708 1.11111E-6 0.57708 C -0.175 0.57708 -0.31701 0.44745 -0.31701 0.28819 C -0.31701 0.12894 -0.175 2.52619E-17 1.11111E-6 2.52619E-17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2844" y="642918"/>
            <a:ext cx="2714644" cy="5257800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Ponadto, ogień jest dużym zagrożeniem dla zwierząt, w tym organizmów mających pozytywny wpływ na przyrodę (m.in. dla dżdżownic, mrówek, pszczół).</a:t>
            </a:r>
            <a:endParaRPr lang="pl-PL" sz="2800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2933679" y="1193243"/>
            <a:ext cx="6000792" cy="49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2158" y="380068"/>
            <a:ext cx="1097204" cy="10972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C 0.17274 3.33333E-6 0.31371 0.1 0.31371 0.22338 C 0.31371 0.34676 0.17274 0.44699 3.61111E-6 0.44699 C -0.17309 0.44699 -0.31355 0.34676 -0.31355 0.22338 C -0.31355 0.1 -0.17309 3.33333E-6 3.61111E-6 3.333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1026" name="Picture 2" descr="D:\OSP Bobrowiec\Prezentacje\Trawy\30221638_364617594024040_814924735947001036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2050" name="Picture 2" descr="D:\OSP Bobrowiec\Prezentacje\Trawy\30226904_364617547357378_476999618508567347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01" y="620688"/>
            <a:ext cx="8653128" cy="568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3074" name="Picture 2" descr="D:\OSP Bobrowiec\Prezentacje\Trawy\30261212_364617600690706_716321347064351948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3388"/>
            <a:ext cx="8640960" cy="567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4098" name="Picture 2" descr="D:\OSP Bobrowiec\Prezentacje\Trawy\30411964_364617597357373_534684963913387212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76456" cy="5535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Pożary </a:t>
            </a:r>
            <a:r>
              <a:rPr lang="pl-PL" sz="2800" dirty="0" smtClean="0">
                <a:solidFill>
                  <a:schemeClr val="tx1"/>
                </a:solidFill>
                <a:latin typeface="Calibri" pitchFamily="34" charset="0"/>
              </a:rPr>
              <a:t>traw powodują zadymienie,	 które jest szczególnie groźne dla ludzi z uwagi na możliwość zatrucia. </a:t>
            </a:r>
            <a:endParaRPr lang="pl-PL" sz="2800" dirty="0">
              <a:latin typeface="Calibri" pitchFamily="34" charset="0"/>
            </a:endParaRPr>
          </a:p>
        </p:txBody>
      </p:sp>
      <p:pic>
        <p:nvPicPr>
          <p:cNvPr id="5" name="Picture 7" descr="http://fc07.deviantart.net/fs42/f/2009/059/9/8/Grass_Fire_Stock_21_by_Fairiegoodmothe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950" r="2950"/>
          <a:stretch>
            <a:fillRect/>
          </a:stretch>
        </p:blipFill>
        <p:spPr bwMode="auto">
          <a:xfrm>
            <a:off x="2897960" y="1190608"/>
            <a:ext cx="607223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DD57-14A6-479F-A996-5C053A60433F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 dla wypalania traw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439" y="441998"/>
            <a:ext cx="1097204" cy="10972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C 0.1809 2.96296E-6 0.32812 0.1 0.32812 0.22338 C 0.32812 0.34676 0.1809 0.44699 2.22222E-6 0.44699 C -0.18108 0.44699 -0.32813 0.34676 -0.32813 0.22338 C -0.32813 0.1 -0.18108 2.96296E-6 2.22222E-6 2.96296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553</TotalTime>
  <Words>518</Words>
  <Application>Microsoft Office PowerPoint</Application>
  <PresentationFormat>Pokaz na ekranie (4:3)</PresentationFormat>
  <Paragraphs>79</Paragraphs>
  <Slides>23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Miejski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Na prędkość i intensywność  rozprzestrzeniana się pożaru duży wpływ ma siła i kierunek wiatru</vt:lpstr>
      <vt:lpstr>Slajd 12</vt:lpstr>
      <vt:lpstr>Slajd 13</vt:lpstr>
      <vt:lpstr>Slajd 14</vt:lpstr>
      <vt:lpstr>Slajd 15</vt:lpstr>
      <vt:lpstr>Slajd 16</vt:lpstr>
      <vt:lpstr>Slajd 17</vt:lpstr>
      <vt:lpstr>W 2017 roku w pożarach traw i nieużytków rolnych na terenie kraju rannych zostało 101 osób, śmierć poniosły 2 osoby.  </vt:lpstr>
      <vt:lpstr>Slajd 19</vt:lpstr>
      <vt:lpstr>Art. 163. § 1 Ustawa z dnia 6 czerwca 1997 r. Kodeks karny (Dz. U. z 1997r. Nr 88 poz. 553 ze zmianami) 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 DLA WYPALANIA TRAW</dc:title>
  <dc:creator>WK</dc:creator>
  <cp:lastModifiedBy>Mariusz</cp:lastModifiedBy>
  <cp:revision>66</cp:revision>
  <dcterms:created xsi:type="dcterms:W3CDTF">2013-10-22T08:09:10Z</dcterms:created>
  <dcterms:modified xsi:type="dcterms:W3CDTF">2018-04-17T19:15:40Z</dcterms:modified>
</cp:coreProperties>
</file>